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handoutMasterIdLst>
    <p:handoutMasterId r:id="rId8"/>
  </p:handoutMasterIdLst>
  <p:sldIdLst>
    <p:sldId id="256" r:id="rId5"/>
    <p:sldId id="257"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721" autoAdjust="0"/>
  </p:normalViewPr>
  <p:slideViewPr>
    <p:cSldViewPr snapToGrid="0">
      <p:cViewPr varScale="1">
        <p:scale>
          <a:sx n="100" d="100"/>
          <a:sy n="100" d="100"/>
        </p:scale>
        <p:origin x="780" y="78"/>
      </p:cViewPr>
      <p:guideLst>
        <p:guide orient="horz" pos="2448"/>
        <p:guide pos="31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11/24/2018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11/24/2018</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1</a:t>
            </a:fld>
            <a:endParaRPr lang="en-US"/>
          </a:p>
        </p:txBody>
      </p:sp>
    </p:spTree>
    <p:extLst>
      <p:ext uri="{BB962C8B-B14F-4D97-AF65-F5344CB8AC3E}">
        <p14:creationId xmlns:p14="http://schemas.microsoft.com/office/powerpoint/2010/main" val="356980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2</a:t>
            </a:fld>
            <a:endParaRPr lang="en-US"/>
          </a:p>
        </p:txBody>
      </p:sp>
    </p:spTree>
    <p:extLst>
      <p:ext uri="{BB962C8B-B14F-4D97-AF65-F5344CB8AC3E}">
        <p14:creationId xmlns:p14="http://schemas.microsoft.com/office/powerpoint/2010/main" val="993481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endParaRPr/>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endParaRPr/>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endParaRPr/>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lumMod val="65000"/>
                    <a:lumOff val="3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business</a:t>
            </a:r>
            <a:br>
              <a:rPr/>
            </a:br>
            <a:r>
              <a:rPr/>
              <a:t>name</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endParaRPr/>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endParaRPr/>
          </a:p>
        </p:txBody>
      </p:sp>
      <p:sp>
        <p:nvSpPr>
          <p:cNvPr id="36" name="Text Placeholder 21"/>
          <p:cNvSpPr>
            <a:spLocks noGrp="1"/>
          </p:cNvSpPr>
          <p:nvPr>
            <p:ph type="body" sz="quarter" idx="24" hasCustomPrompt="1"/>
          </p:nvPr>
        </p:nvSpPr>
        <p:spPr>
          <a:xfrm>
            <a:off x="7235571" y="4484614"/>
            <a:ext cx="2359152" cy="37490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38" name="Text Placeholder 21"/>
          <p:cNvSpPr>
            <a:spLocks noGrp="1"/>
          </p:cNvSpPr>
          <p:nvPr>
            <p:ph type="body" sz="quarter" idx="26" hasCustomPrompt="1"/>
          </p:nvPr>
        </p:nvSpPr>
        <p:spPr>
          <a:xfrm>
            <a:off x="7235571" y="2705100"/>
            <a:ext cx="2359152" cy="37490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0" name="Text Placeholder 21"/>
          <p:cNvSpPr>
            <a:spLocks noGrp="1"/>
          </p:cNvSpPr>
          <p:nvPr>
            <p:ph type="body" sz="quarter" idx="28" hasCustomPrompt="1"/>
          </p:nvPr>
        </p:nvSpPr>
        <p:spPr>
          <a:xfrm>
            <a:off x="7235571" y="791658"/>
            <a:ext cx="2359152" cy="37878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a:t>Click to add text</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a:t>Click to edit Master title style</a:t>
            </a: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11/24/2018</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Placeholder 20"/>
          <p:cNvSpPr>
            <a:spLocks noGrp="1"/>
          </p:cNvSpPr>
          <p:nvPr>
            <p:ph type="body" sz="quarter" idx="19"/>
          </p:nvPr>
        </p:nvSpPr>
        <p:spPr>
          <a:xfrm>
            <a:off x="304799" y="2324100"/>
            <a:ext cx="2695575" cy="774562"/>
          </a:xfrm>
        </p:spPr>
        <p:txBody>
          <a:bodyPr/>
          <a:lstStyle/>
          <a:p>
            <a:r>
              <a:rPr lang="en-US" dirty="0"/>
              <a:t>“We recommend Margie’s Travel </a:t>
            </a:r>
            <a:r>
              <a:rPr lang="en-US" dirty="0" smtClean="0"/>
              <a:t>to</a:t>
            </a:r>
            <a:endParaRPr lang="en-US" i="1" dirty="0"/>
          </a:p>
        </p:txBody>
      </p:sp>
      <p:cxnSp>
        <p:nvCxnSpPr>
          <p:cNvPr id="10" name="Straight Connector 9"/>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5" name="Picture Placeholder 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963" b="963"/>
          <a:stretch>
            <a:fillRect/>
          </a:stretch>
        </p:blipFill>
        <p:spPr>
          <a:xfrm>
            <a:off x="304800" y="685800"/>
            <a:ext cx="2695575" cy="1543050"/>
          </a:xfrm>
        </p:spPr>
      </p:pic>
      <p:sp>
        <p:nvSpPr>
          <p:cNvPr id="6" name="TextBox 5"/>
          <p:cNvSpPr txBox="1"/>
          <p:nvPr/>
        </p:nvSpPr>
        <p:spPr>
          <a:xfrm>
            <a:off x="304799" y="2390776"/>
            <a:ext cx="2695575" cy="707886"/>
          </a:xfrm>
          <a:prstGeom prst="rect">
            <a:avLst/>
          </a:prstGeom>
          <a:noFill/>
        </p:spPr>
        <p:txBody>
          <a:bodyPr wrap="square" rtlCol="0">
            <a:spAutoFit/>
          </a:bodyPr>
          <a:lstStyle/>
          <a:p>
            <a:pPr algn="r"/>
            <a:r>
              <a:rPr lang="ru-RU" sz="1600" b="1" dirty="0" smtClean="0"/>
              <a:t>НУЖНА ПОМОЩЬ!</a:t>
            </a:r>
          </a:p>
          <a:p>
            <a:endParaRPr lang="ru-RU" sz="1200" b="1" dirty="0" smtClean="0"/>
          </a:p>
          <a:p>
            <a:r>
              <a:rPr lang="ru-RU" sz="1200" b="1" dirty="0" smtClean="0"/>
              <a:t>ФИЗИЧЕСКАЯ ПОМОЩЬ</a:t>
            </a:r>
          </a:p>
        </p:txBody>
      </p:sp>
      <p:sp>
        <p:nvSpPr>
          <p:cNvPr id="7" name="TextBox 6"/>
          <p:cNvSpPr txBox="1"/>
          <p:nvPr/>
        </p:nvSpPr>
        <p:spPr>
          <a:xfrm>
            <a:off x="410717" y="3098662"/>
            <a:ext cx="2695576" cy="2492990"/>
          </a:xfrm>
          <a:prstGeom prst="rect">
            <a:avLst/>
          </a:prstGeom>
          <a:noFill/>
        </p:spPr>
        <p:txBody>
          <a:bodyPr wrap="square" rtlCol="0">
            <a:spAutoFit/>
          </a:bodyPr>
          <a:lstStyle/>
          <a:p>
            <a:r>
              <a:rPr lang="ru-RU" sz="1200" dirty="0"/>
              <a:t>Нужны волонтеры для расчистки пожарищ и восстановления церквей. </a:t>
            </a:r>
            <a:r>
              <a:rPr lang="ru-RU" sz="1200" dirty="0" smtClean="0"/>
              <a:t>Координатор</a:t>
            </a:r>
            <a:r>
              <a:rPr lang="ru-RU" sz="1200" dirty="0"/>
              <a:t>: </a:t>
            </a:r>
            <a:r>
              <a:rPr lang="ru-RU" sz="1200" dirty="0" smtClean="0"/>
              <a:t/>
            </a:r>
            <a:br>
              <a:rPr lang="ru-RU" sz="1200" dirty="0" smtClean="0"/>
            </a:br>
            <a:r>
              <a:rPr lang="ru-RU" sz="1200" dirty="0" smtClean="0"/>
              <a:t>Миссия  </a:t>
            </a:r>
            <a:r>
              <a:rPr lang="ru-RU" sz="1200" dirty="0"/>
              <a:t>«</a:t>
            </a:r>
            <a:r>
              <a:rPr lang="en-US" sz="1200" dirty="0"/>
              <a:t>Samaritan Purse»</a:t>
            </a:r>
          </a:p>
          <a:p>
            <a:r>
              <a:rPr lang="en-US" sz="1200" dirty="0"/>
              <a:t>Disaster relief</a:t>
            </a:r>
          </a:p>
          <a:p>
            <a:r>
              <a:rPr lang="en-US" sz="1200" dirty="0"/>
              <a:t>828-262-1980</a:t>
            </a:r>
          </a:p>
          <a:p>
            <a:r>
              <a:rPr lang="ru-RU" sz="1200" dirty="0"/>
              <a:t>Регистрация волонтеров: </a:t>
            </a:r>
            <a:r>
              <a:rPr lang="en-US" sz="1200" dirty="0"/>
              <a:t>spvolunteernetwork.org</a:t>
            </a:r>
          </a:p>
          <a:p>
            <a:r>
              <a:rPr lang="en-US" sz="1200" dirty="0"/>
              <a:t>E-mail: disasterrelief@samaritan.org</a:t>
            </a:r>
          </a:p>
          <a:p>
            <a:r>
              <a:rPr lang="ru-RU" sz="1200" dirty="0"/>
              <a:t>Штаб в </a:t>
            </a:r>
            <a:r>
              <a:rPr lang="en-US" sz="1200" dirty="0"/>
              <a:t>Chico: </a:t>
            </a:r>
            <a:r>
              <a:rPr lang="ru-RU" sz="1200" dirty="0" smtClean="0"/>
              <a:t/>
            </a:r>
            <a:br>
              <a:rPr lang="ru-RU" sz="1200" dirty="0" smtClean="0"/>
            </a:br>
            <a:r>
              <a:rPr lang="en-US" sz="1200" dirty="0" smtClean="0"/>
              <a:t>Calvary </a:t>
            </a:r>
            <a:r>
              <a:rPr lang="en-US" sz="1200" dirty="0"/>
              <a:t>Chapel Church, </a:t>
            </a:r>
            <a:r>
              <a:rPr lang="ru-RU" sz="1200" dirty="0" smtClean="0"/>
              <a:t/>
            </a:r>
            <a:br>
              <a:rPr lang="ru-RU" sz="1200" dirty="0" smtClean="0"/>
            </a:br>
            <a:r>
              <a:rPr lang="en-US" sz="1200" dirty="0" smtClean="0"/>
              <a:t>1888 </a:t>
            </a:r>
            <a:r>
              <a:rPr lang="en-US" sz="1200" dirty="0"/>
              <a:t>Springfield Drive, </a:t>
            </a:r>
            <a:r>
              <a:rPr lang="ru-RU" sz="1200" dirty="0" smtClean="0"/>
              <a:t/>
            </a:r>
            <a:br>
              <a:rPr lang="ru-RU" sz="1200" dirty="0" smtClean="0"/>
            </a:br>
            <a:r>
              <a:rPr lang="en-US" sz="1200" dirty="0" smtClean="0"/>
              <a:t>Chico</a:t>
            </a:r>
            <a:r>
              <a:rPr lang="en-US" sz="1200" dirty="0"/>
              <a:t>, CA 95928</a:t>
            </a:r>
            <a:endParaRPr lang="en-US" sz="1200" dirty="0"/>
          </a:p>
        </p:txBody>
      </p:sp>
      <p:sp>
        <p:nvSpPr>
          <p:cNvPr id="8" name="TextBox 7"/>
          <p:cNvSpPr txBox="1"/>
          <p:nvPr/>
        </p:nvSpPr>
        <p:spPr>
          <a:xfrm>
            <a:off x="304799" y="5695950"/>
            <a:ext cx="2695575" cy="646331"/>
          </a:xfrm>
          <a:prstGeom prst="rect">
            <a:avLst/>
          </a:prstGeom>
          <a:noFill/>
        </p:spPr>
        <p:txBody>
          <a:bodyPr wrap="square" rtlCol="0">
            <a:spAutoFit/>
          </a:bodyPr>
          <a:lstStyle/>
          <a:p>
            <a:r>
              <a:rPr lang="ru-RU" sz="1200" b="1" dirty="0"/>
              <a:t>ПОМОЩЬ В ПРИОБРЕТЕНИИ </a:t>
            </a:r>
            <a:r>
              <a:rPr lang="ru-RU" sz="1200" b="1" dirty="0" smtClean="0"/>
              <a:t>ВЕЩЕЙ                                        </a:t>
            </a:r>
            <a:r>
              <a:rPr lang="ru-RU" sz="1200" b="1" dirty="0"/>
              <a:t>ПЕРВОЙ НЕОБХОДИМОСТИ</a:t>
            </a:r>
            <a:endParaRPr lang="en-US" sz="1200" b="1" dirty="0"/>
          </a:p>
        </p:txBody>
      </p:sp>
      <p:sp>
        <p:nvSpPr>
          <p:cNvPr id="9" name="TextBox 8"/>
          <p:cNvSpPr txBox="1"/>
          <p:nvPr/>
        </p:nvSpPr>
        <p:spPr>
          <a:xfrm>
            <a:off x="410718" y="6362700"/>
            <a:ext cx="2637282" cy="830997"/>
          </a:xfrm>
          <a:prstGeom prst="rect">
            <a:avLst/>
          </a:prstGeom>
          <a:noFill/>
        </p:spPr>
        <p:txBody>
          <a:bodyPr wrap="square" rtlCol="0">
            <a:spAutoFit/>
          </a:bodyPr>
          <a:lstStyle/>
          <a:p>
            <a:r>
              <a:rPr lang="ru-RU" sz="1200" dirty="0"/>
              <a:t>Нужны новые комплекты </a:t>
            </a:r>
            <a:r>
              <a:rPr lang="ru-RU" sz="1200" dirty="0" smtClean="0"/>
              <a:t>туалет-</a:t>
            </a:r>
            <a:r>
              <a:rPr lang="ru-RU" sz="1200" dirty="0" err="1" smtClean="0"/>
              <a:t>ных</a:t>
            </a:r>
            <a:r>
              <a:rPr lang="ru-RU" sz="1200" dirty="0" smtClean="0"/>
              <a:t> </a:t>
            </a:r>
            <a:r>
              <a:rPr lang="ru-RU" sz="1200" dirty="0"/>
              <a:t>принадлежностей, </a:t>
            </a:r>
            <a:r>
              <a:rPr lang="ru-RU" sz="1200" dirty="0" err="1" smtClean="0"/>
              <a:t>постельно-го</a:t>
            </a:r>
            <a:r>
              <a:rPr lang="ru-RU" sz="1200" dirty="0" smtClean="0"/>
              <a:t> </a:t>
            </a:r>
            <a:r>
              <a:rPr lang="ru-RU" sz="1200" dirty="0"/>
              <a:t>белья и гигиенических </a:t>
            </a:r>
            <a:r>
              <a:rPr lang="ru-RU" sz="1200" dirty="0" err="1" smtClean="0"/>
              <a:t>предме</a:t>
            </a:r>
            <a:r>
              <a:rPr lang="ru-RU" sz="1200" dirty="0" smtClean="0"/>
              <a:t>-тов. См. контакты в конце буклета.</a:t>
            </a:r>
            <a:endParaRPr lang="en-US" sz="1200" dirty="0"/>
          </a:p>
        </p:txBody>
      </p:sp>
      <p:sp>
        <p:nvSpPr>
          <p:cNvPr id="23" name="Text Placeholder 20"/>
          <p:cNvSpPr>
            <a:spLocks noGrp="1"/>
          </p:cNvSpPr>
          <p:nvPr>
            <p:ph type="body" sz="quarter" idx="19"/>
          </p:nvPr>
        </p:nvSpPr>
        <p:spPr>
          <a:xfrm>
            <a:off x="3582732" y="2324100"/>
            <a:ext cx="2695575" cy="774562"/>
          </a:xfrm>
        </p:spPr>
        <p:txBody>
          <a:bodyPr/>
          <a:lstStyle/>
          <a:p>
            <a:r>
              <a:rPr lang="en-US" dirty="0"/>
              <a:t>“We recommend Margie’s Travel </a:t>
            </a:r>
            <a:r>
              <a:rPr lang="en-US" dirty="0" smtClean="0"/>
              <a:t>to</a:t>
            </a:r>
            <a:endParaRPr lang="en-US" i="1" dirty="0"/>
          </a:p>
        </p:txBody>
      </p:sp>
      <p:pic>
        <p:nvPicPr>
          <p:cNvPr id="24" name="Picture Placeholder 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963" b="963"/>
          <a:stretch>
            <a:fillRect/>
          </a:stretch>
        </p:blipFill>
        <p:spPr>
          <a:xfrm>
            <a:off x="3582733" y="685800"/>
            <a:ext cx="2695575" cy="1543050"/>
          </a:xfrm>
        </p:spPr>
      </p:pic>
      <p:sp>
        <p:nvSpPr>
          <p:cNvPr id="25" name="TextBox 24"/>
          <p:cNvSpPr txBox="1"/>
          <p:nvPr/>
        </p:nvSpPr>
        <p:spPr>
          <a:xfrm>
            <a:off x="3582732" y="2390776"/>
            <a:ext cx="2695575" cy="707886"/>
          </a:xfrm>
          <a:prstGeom prst="rect">
            <a:avLst/>
          </a:prstGeom>
          <a:noFill/>
        </p:spPr>
        <p:txBody>
          <a:bodyPr wrap="square" rtlCol="0">
            <a:spAutoFit/>
          </a:bodyPr>
          <a:lstStyle/>
          <a:p>
            <a:pPr algn="r"/>
            <a:r>
              <a:rPr lang="ru-RU" sz="1600" b="1" dirty="0" smtClean="0"/>
              <a:t>НУЖНА ПОМОЩЬ!</a:t>
            </a:r>
          </a:p>
          <a:p>
            <a:endParaRPr lang="ru-RU" sz="1200" b="1" dirty="0" smtClean="0"/>
          </a:p>
          <a:p>
            <a:r>
              <a:rPr lang="ru-RU" sz="1200" b="1" dirty="0" smtClean="0"/>
              <a:t>ФИЗИЧЕСКАЯ ПОМОЩЬ</a:t>
            </a:r>
          </a:p>
        </p:txBody>
      </p:sp>
      <p:sp>
        <p:nvSpPr>
          <p:cNvPr id="26" name="TextBox 25"/>
          <p:cNvSpPr txBox="1"/>
          <p:nvPr/>
        </p:nvSpPr>
        <p:spPr>
          <a:xfrm>
            <a:off x="3688650" y="3098662"/>
            <a:ext cx="2695576" cy="2492990"/>
          </a:xfrm>
          <a:prstGeom prst="rect">
            <a:avLst/>
          </a:prstGeom>
          <a:noFill/>
        </p:spPr>
        <p:txBody>
          <a:bodyPr wrap="square" rtlCol="0">
            <a:spAutoFit/>
          </a:bodyPr>
          <a:lstStyle/>
          <a:p>
            <a:r>
              <a:rPr lang="ru-RU" sz="1200" dirty="0"/>
              <a:t>Нужны волонтеры для расчистки пожарищ и восстановления церквей. </a:t>
            </a:r>
            <a:r>
              <a:rPr lang="ru-RU" sz="1200" dirty="0" smtClean="0"/>
              <a:t>Координатор</a:t>
            </a:r>
            <a:r>
              <a:rPr lang="ru-RU" sz="1200" dirty="0"/>
              <a:t>: </a:t>
            </a:r>
            <a:r>
              <a:rPr lang="ru-RU" sz="1200" dirty="0" smtClean="0"/>
              <a:t/>
            </a:r>
            <a:br>
              <a:rPr lang="ru-RU" sz="1200" dirty="0" smtClean="0"/>
            </a:br>
            <a:r>
              <a:rPr lang="ru-RU" sz="1200" dirty="0" smtClean="0"/>
              <a:t>Миссия  </a:t>
            </a:r>
            <a:r>
              <a:rPr lang="ru-RU" sz="1200" dirty="0"/>
              <a:t>«</a:t>
            </a:r>
            <a:r>
              <a:rPr lang="en-US" sz="1200" dirty="0"/>
              <a:t>Samaritan Purse»</a:t>
            </a:r>
          </a:p>
          <a:p>
            <a:r>
              <a:rPr lang="en-US" sz="1200" dirty="0"/>
              <a:t>Disaster relief</a:t>
            </a:r>
          </a:p>
          <a:p>
            <a:r>
              <a:rPr lang="en-US" sz="1200" dirty="0"/>
              <a:t>828-262-1980</a:t>
            </a:r>
          </a:p>
          <a:p>
            <a:r>
              <a:rPr lang="ru-RU" sz="1200" dirty="0"/>
              <a:t>Регистрация волонтеров: </a:t>
            </a:r>
            <a:r>
              <a:rPr lang="en-US" sz="1200" dirty="0"/>
              <a:t>spvolunteernetwork.org</a:t>
            </a:r>
          </a:p>
          <a:p>
            <a:r>
              <a:rPr lang="en-US" sz="1200" dirty="0"/>
              <a:t>E-mail: disasterrelief@samaritan.org</a:t>
            </a:r>
          </a:p>
          <a:p>
            <a:r>
              <a:rPr lang="ru-RU" sz="1200" dirty="0"/>
              <a:t>Штаб в </a:t>
            </a:r>
            <a:r>
              <a:rPr lang="en-US" sz="1200" dirty="0"/>
              <a:t>Chico: </a:t>
            </a:r>
            <a:r>
              <a:rPr lang="ru-RU" sz="1200" dirty="0" smtClean="0"/>
              <a:t/>
            </a:r>
            <a:br>
              <a:rPr lang="ru-RU" sz="1200" dirty="0" smtClean="0"/>
            </a:br>
            <a:r>
              <a:rPr lang="en-US" sz="1200" dirty="0" smtClean="0"/>
              <a:t>Calvary </a:t>
            </a:r>
            <a:r>
              <a:rPr lang="en-US" sz="1200" dirty="0"/>
              <a:t>Chapel Church, </a:t>
            </a:r>
            <a:r>
              <a:rPr lang="ru-RU" sz="1200" dirty="0" smtClean="0"/>
              <a:t/>
            </a:r>
            <a:br>
              <a:rPr lang="ru-RU" sz="1200" dirty="0" smtClean="0"/>
            </a:br>
            <a:r>
              <a:rPr lang="en-US" sz="1200" dirty="0" smtClean="0"/>
              <a:t>1888 </a:t>
            </a:r>
            <a:r>
              <a:rPr lang="en-US" sz="1200" dirty="0"/>
              <a:t>Springfield Drive, </a:t>
            </a:r>
            <a:r>
              <a:rPr lang="ru-RU" sz="1200" dirty="0" smtClean="0"/>
              <a:t/>
            </a:r>
            <a:br>
              <a:rPr lang="ru-RU" sz="1200" dirty="0" smtClean="0"/>
            </a:br>
            <a:r>
              <a:rPr lang="en-US" sz="1200" dirty="0" smtClean="0"/>
              <a:t>Chico</a:t>
            </a:r>
            <a:r>
              <a:rPr lang="en-US" sz="1200" dirty="0"/>
              <a:t>, CA 95928</a:t>
            </a:r>
            <a:endParaRPr lang="en-US" sz="1200" dirty="0"/>
          </a:p>
        </p:txBody>
      </p:sp>
      <p:sp>
        <p:nvSpPr>
          <p:cNvPr id="27" name="TextBox 26"/>
          <p:cNvSpPr txBox="1"/>
          <p:nvPr/>
        </p:nvSpPr>
        <p:spPr>
          <a:xfrm>
            <a:off x="3582732" y="5695950"/>
            <a:ext cx="2695575" cy="646331"/>
          </a:xfrm>
          <a:prstGeom prst="rect">
            <a:avLst/>
          </a:prstGeom>
          <a:noFill/>
        </p:spPr>
        <p:txBody>
          <a:bodyPr wrap="square" rtlCol="0">
            <a:spAutoFit/>
          </a:bodyPr>
          <a:lstStyle/>
          <a:p>
            <a:r>
              <a:rPr lang="ru-RU" sz="1200" b="1" dirty="0"/>
              <a:t>ПОМОЩЬ В ПРИОБРЕТЕНИИ </a:t>
            </a:r>
            <a:r>
              <a:rPr lang="ru-RU" sz="1200" b="1" dirty="0" smtClean="0"/>
              <a:t>ВЕЩЕЙ                                        </a:t>
            </a:r>
            <a:r>
              <a:rPr lang="ru-RU" sz="1200" b="1" dirty="0"/>
              <a:t>ПЕРВОЙ НЕОБХОДИМОСТИ</a:t>
            </a:r>
            <a:endParaRPr lang="en-US" sz="1200" b="1" dirty="0"/>
          </a:p>
        </p:txBody>
      </p:sp>
      <p:sp>
        <p:nvSpPr>
          <p:cNvPr id="28" name="TextBox 27"/>
          <p:cNvSpPr txBox="1"/>
          <p:nvPr/>
        </p:nvSpPr>
        <p:spPr>
          <a:xfrm>
            <a:off x="3688651" y="6362700"/>
            <a:ext cx="2637282" cy="830997"/>
          </a:xfrm>
          <a:prstGeom prst="rect">
            <a:avLst/>
          </a:prstGeom>
          <a:noFill/>
        </p:spPr>
        <p:txBody>
          <a:bodyPr wrap="square" rtlCol="0">
            <a:spAutoFit/>
          </a:bodyPr>
          <a:lstStyle/>
          <a:p>
            <a:r>
              <a:rPr lang="ru-RU" sz="1200" dirty="0"/>
              <a:t>Нужны новые комплекты </a:t>
            </a:r>
            <a:r>
              <a:rPr lang="ru-RU" sz="1200" dirty="0" smtClean="0"/>
              <a:t>туалет-</a:t>
            </a:r>
            <a:r>
              <a:rPr lang="ru-RU" sz="1200" dirty="0" err="1" smtClean="0"/>
              <a:t>ных</a:t>
            </a:r>
            <a:r>
              <a:rPr lang="ru-RU" sz="1200" dirty="0" smtClean="0"/>
              <a:t> </a:t>
            </a:r>
            <a:r>
              <a:rPr lang="ru-RU" sz="1200" dirty="0"/>
              <a:t>принадлежностей, </a:t>
            </a:r>
            <a:r>
              <a:rPr lang="ru-RU" sz="1200" dirty="0" err="1" smtClean="0"/>
              <a:t>постельно-го</a:t>
            </a:r>
            <a:r>
              <a:rPr lang="ru-RU" sz="1200" dirty="0" smtClean="0"/>
              <a:t> </a:t>
            </a:r>
            <a:r>
              <a:rPr lang="ru-RU" sz="1200" dirty="0"/>
              <a:t>белья и гигиенических </a:t>
            </a:r>
            <a:r>
              <a:rPr lang="ru-RU" sz="1200" dirty="0" err="1" smtClean="0"/>
              <a:t>предме</a:t>
            </a:r>
            <a:r>
              <a:rPr lang="ru-RU" sz="1200" dirty="0" smtClean="0"/>
              <a:t>-тов. См. контакты в конце буклета.</a:t>
            </a:r>
            <a:endParaRPr lang="en-US" sz="1200" dirty="0"/>
          </a:p>
        </p:txBody>
      </p:sp>
      <p:sp>
        <p:nvSpPr>
          <p:cNvPr id="29" name="Text Placeholder 20"/>
          <p:cNvSpPr>
            <a:spLocks noGrp="1"/>
          </p:cNvSpPr>
          <p:nvPr>
            <p:ph type="body" sz="quarter" idx="19"/>
          </p:nvPr>
        </p:nvSpPr>
        <p:spPr>
          <a:xfrm>
            <a:off x="6966014" y="2324100"/>
            <a:ext cx="2695575" cy="774562"/>
          </a:xfrm>
        </p:spPr>
        <p:txBody>
          <a:bodyPr/>
          <a:lstStyle/>
          <a:p>
            <a:r>
              <a:rPr lang="en-US" dirty="0"/>
              <a:t>“We recommend Margie’s Travel </a:t>
            </a:r>
            <a:r>
              <a:rPr lang="en-US" dirty="0" smtClean="0"/>
              <a:t>to</a:t>
            </a:r>
            <a:endParaRPr lang="en-US" i="1" dirty="0"/>
          </a:p>
        </p:txBody>
      </p:sp>
      <p:pic>
        <p:nvPicPr>
          <p:cNvPr id="30" name="Picture Placeholder 4"/>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t="963" b="963"/>
          <a:stretch>
            <a:fillRect/>
          </a:stretch>
        </p:blipFill>
        <p:spPr>
          <a:xfrm>
            <a:off x="6966015" y="685800"/>
            <a:ext cx="2695575" cy="1543050"/>
          </a:xfrm>
        </p:spPr>
      </p:pic>
      <p:sp>
        <p:nvSpPr>
          <p:cNvPr id="31" name="TextBox 30"/>
          <p:cNvSpPr txBox="1"/>
          <p:nvPr/>
        </p:nvSpPr>
        <p:spPr>
          <a:xfrm>
            <a:off x="6966014" y="2390776"/>
            <a:ext cx="2695575" cy="707886"/>
          </a:xfrm>
          <a:prstGeom prst="rect">
            <a:avLst/>
          </a:prstGeom>
          <a:noFill/>
        </p:spPr>
        <p:txBody>
          <a:bodyPr wrap="square" rtlCol="0">
            <a:spAutoFit/>
          </a:bodyPr>
          <a:lstStyle/>
          <a:p>
            <a:pPr algn="r"/>
            <a:r>
              <a:rPr lang="ru-RU" sz="1600" b="1" dirty="0" smtClean="0"/>
              <a:t>НУЖНА ПОМОЩЬ!</a:t>
            </a:r>
          </a:p>
          <a:p>
            <a:endParaRPr lang="ru-RU" sz="1200" b="1" dirty="0" smtClean="0"/>
          </a:p>
          <a:p>
            <a:r>
              <a:rPr lang="ru-RU" sz="1200" b="1" dirty="0" smtClean="0"/>
              <a:t>ФИЗИЧЕСКАЯ ПОМОЩЬ</a:t>
            </a:r>
          </a:p>
        </p:txBody>
      </p:sp>
      <p:sp>
        <p:nvSpPr>
          <p:cNvPr id="32" name="TextBox 31"/>
          <p:cNvSpPr txBox="1"/>
          <p:nvPr/>
        </p:nvSpPr>
        <p:spPr>
          <a:xfrm>
            <a:off x="7071932" y="3098662"/>
            <a:ext cx="2695576" cy="2492990"/>
          </a:xfrm>
          <a:prstGeom prst="rect">
            <a:avLst/>
          </a:prstGeom>
          <a:noFill/>
        </p:spPr>
        <p:txBody>
          <a:bodyPr wrap="square" rtlCol="0">
            <a:spAutoFit/>
          </a:bodyPr>
          <a:lstStyle/>
          <a:p>
            <a:r>
              <a:rPr lang="ru-RU" sz="1200" dirty="0"/>
              <a:t>Нужны волонтеры для расчистки пожарищ и восстановления церквей. </a:t>
            </a:r>
            <a:r>
              <a:rPr lang="ru-RU" sz="1200" dirty="0" smtClean="0"/>
              <a:t>Координатор</a:t>
            </a:r>
            <a:r>
              <a:rPr lang="ru-RU" sz="1200" dirty="0"/>
              <a:t>: </a:t>
            </a:r>
            <a:r>
              <a:rPr lang="ru-RU" sz="1200" dirty="0" smtClean="0"/>
              <a:t/>
            </a:r>
            <a:br>
              <a:rPr lang="ru-RU" sz="1200" dirty="0" smtClean="0"/>
            </a:br>
            <a:r>
              <a:rPr lang="ru-RU" sz="1200" dirty="0" smtClean="0"/>
              <a:t>Миссия  </a:t>
            </a:r>
            <a:r>
              <a:rPr lang="ru-RU" sz="1200" dirty="0"/>
              <a:t>«</a:t>
            </a:r>
            <a:r>
              <a:rPr lang="en-US" sz="1200" dirty="0"/>
              <a:t>Samaritan Purse»</a:t>
            </a:r>
          </a:p>
          <a:p>
            <a:r>
              <a:rPr lang="en-US" sz="1200" dirty="0"/>
              <a:t>Disaster relief</a:t>
            </a:r>
          </a:p>
          <a:p>
            <a:r>
              <a:rPr lang="en-US" sz="1200" dirty="0"/>
              <a:t>828-262-1980</a:t>
            </a:r>
          </a:p>
          <a:p>
            <a:r>
              <a:rPr lang="ru-RU" sz="1200" dirty="0"/>
              <a:t>Регистрация волонтеров: </a:t>
            </a:r>
            <a:r>
              <a:rPr lang="en-US" sz="1200" dirty="0"/>
              <a:t>spvolunteernetwork.org</a:t>
            </a:r>
          </a:p>
          <a:p>
            <a:r>
              <a:rPr lang="en-US" sz="1200" dirty="0"/>
              <a:t>E-mail: disasterrelief@samaritan.org</a:t>
            </a:r>
          </a:p>
          <a:p>
            <a:r>
              <a:rPr lang="ru-RU" sz="1200" dirty="0"/>
              <a:t>Штаб в </a:t>
            </a:r>
            <a:r>
              <a:rPr lang="en-US" sz="1200" dirty="0"/>
              <a:t>Chico: </a:t>
            </a:r>
            <a:r>
              <a:rPr lang="ru-RU" sz="1200" dirty="0" smtClean="0"/>
              <a:t/>
            </a:r>
            <a:br>
              <a:rPr lang="ru-RU" sz="1200" dirty="0" smtClean="0"/>
            </a:br>
            <a:r>
              <a:rPr lang="en-US" sz="1200" dirty="0" smtClean="0"/>
              <a:t>Calvary </a:t>
            </a:r>
            <a:r>
              <a:rPr lang="en-US" sz="1200" dirty="0"/>
              <a:t>Chapel Church, </a:t>
            </a:r>
            <a:r>
              <a:rPr lang="ru-RU" sz="1200" dirty="0" smtClean="0"/>
              <a:t/>
            </a:r>
            <a:br>
              <a:rPr lang="ru-RU" sz="1200" dirty="0" smtClean="0"/>
            </a:br>
            <a:r>
              <a:rPr lang="en-US" sz="1200" dirty="0" smtClean="0"/>
              <a:t>1888 </a:t>
            </a:r>
            <a:r>
              <a:rPr lang="en-US" sz="1200" dirty="0"/>
              <a:t>Springfield Drive, </a:t>
            </a:r>
            <a:r>
              <a:rPr lang="ru-RU" sz="1200" dirty="0" smtClean="0"/>
              <a:t/>
            </a:r>
            <a:br>
              <a:rPr lang="ru-RU" sz="1200" dirty="0" smtClean="0"/>
            </a:br>
            <a:r>
              <a:rPr lang="en-US" sz="1200" dirty="0" smtClean="0"/>
              <a:t>Chico</a:t>
            </a:r>
            <a:r>
              <a:rPr lang="en-US" sz="1200" dirty="0"/>
              <a:t>, CA 95928</a:t>
            </a:r>
            <a:endParaRPr lang="en-US" sz="1200" dirty="0"/>
          </a:p>
        </p:txBody>
      </p:sp>
      <p:sp>
        <p:nvSpPr>
          <p:cNvPr id="33" name="TextBox 32"/>
          <p:cNvSpPr txBox="1"/>
          <p:nvPr/>
        </p:nvSpPr>
        <p:spPr>
          <a:xfrm>
            <a:off x="6966014" y="5695950"/>
            <a:ext cx="2695575" cy="646331"/>
          </a:xfrm>
          <a:prstGeom prst="rect">
            <a:avLst/>
          </a:prstGeom>
          <a:noFill/>
        </p:spPr>
        <p:txBody>
          <a:bodyPr wrap="square" rtlCol="0">
            <a:spAutoFit/>
          </a:bodyPr>
          <a:lstStyle/>
          <a:p>
            <a:r>
              <a:rPr lang="ru-RU" sz="1200" b="1" dirty="0"/>
              <a:t>ПОМОЩЬ В ПРИОБРЕТЕНИИ </a:t>
            </a:r>
            <a:r>
              <a:rPr lang="ru-RU" sz="1200" b="1" dirty="0" smtClean="0"/>
              <a:t>ВЕЩЕЙ                                        </a:t>
            </a:r>
            <a:r>
              <a:rPr lang="ru-RU" sz="1200" b="1" dirty="0"/>
              <a:t>ПЕРВОЙ НЕОБХОДИМОСТИ</a:t>
            </a:r>
            <a:endParaRPr lang="en-US" sz="1200" b="1" dirty="0"/>
          </a:p>
        </p:txBody>
      </p:sp>
      <p:sp>
        <p:nvSpPr>
          <p:cNvPr id="37" name="TextBox 36"/>
          <p:cNvSpPr txBox="1"/>
          <p:nvPr/>
        </p:nvSpPr>
        <p:spPr>
          <a:xfrm>
            <a:off x="7071933" y="6362700"/>
            <a:ext cx="2637282" cy="830997"/>
          </a:xfrm>
          <a:prstGeom prst="rect">
            <a:avLst/>
          </a:prstGeom>
          <a:noFill/>
        </p:spPr>
        <p:txBody>
          <a:bodyPr wrap="square" rtlCol="0">
            <a:spAutoFit/>
          </a:bodyPr>
          <a:lstStyle/>
          <a:p>
            <a:r>
              <a:rPr lang="ru-RU" sz="1200" dirty="0"/>
              <a:t>Нужны новые комплекты </a:t>
            </a:r>
            <a:r>
              <a:rPr lang="ru-RU" sz="1200" dirty="0" smtClean="0"/>
              <a:t>туалет-</a:t>
            </a:r>
            <a:r>
              <a:rPr lang="ru-RU" sz="1200" dirty="0" err="1" smtClean="0"/>
              <a:t>ных</a:t>
            </a:r>
            <a:r>
              <a:rPr lang="ru-RU" sz="1200" dirty="0" smtClean="0"/>
              <a:t> </a:t>
            </a:r>
            <a:r>
              <a:rPr lang="ru-RU" sz="1200" dirty="0"/>
              <a:t>принадлежностей, </a:t>
            </a:r>
            <a:r>
              <a:rPr lang="ru-RU" sz="1200" dirty="0" err="1" smtClean="0"/>
              <a:t>постельно-го</a:t>
            </a:r>
            <a:r>
              <a:rPr lang="ru-RU" sz="1200" dirty="0" smtClean="0"/>
              <a:t> </a:t>
            </a:r>
            <a:r>
              <a:rPr lang="ru-RU" sz="1200" dirty="0"/>
              <a:t>белья и гигиенических </a:t>
            </a:r>
            <a:r>
              <a:rPr lang="ru-RU" sz="1200" dirty="0" err="1" smtClean="0"/>
              <a:t>предме</a:t>
            </a:r>
            <a:r>
              <a:rPr lang="ru-RU" sz="1200" dirty="0" smtClean="0"/>
              <a:t>-тов. См. контакты в конце буклета.</a:t>
            </a:r>
            <a:endParaRPr lang="en-US" sz="1200" dirty="0"/>
          </a:p>
        </p:txBody>
      </p:sp>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 Placeholder 41"/>
          <p:cNvSpPr>
            <a:spLocks noGrp="1"/>
          </p:cNvSpPr>
          <p:nvPr>
            <p:ph type="body" sz="quarter" idx="31"/>
          </p:nvPr>
        </p:nvSpPr>
        <p:spPr>
          <a:xfrm>
            <a:off x="304800" y="552451"/>
            <a:ext cx="2800350" cy="428599"/>
          </a:xfrm>
        </p:spPr>
        <p:txBody>
          <a:bodyPr/>
          <a:lstStyle/>
          <a:p>
            <a:pPr marL="0" lvl="0" indent="0">
              <a:buNone/>
            </a:pPr>
            <a:r>
              <a:rPr lang="ru-RU" sz="1200" b="1" dirty="0"/>
              <a:t>МАТЕРИАЛЬНАЯ</a:t>
            </a:r>
            <a:r>
              <a:rPr lang="ru-RU" b="1" dirty="0"/>
              <a:t> </a:t>
            </a:r>
            <a:r>
              <a:rPr lang="ru-RU" sz="1200" b="1" dirty="0" smtClean="0"/>
              <a:t>ПОМОЩЬ – ПОЖЕРТВОВАНИЯ</a:t>
            </a:r>
            <a:endParaRPr lang="en-US" sz="1200" dirty="0"/>
          </a:p>
        </p:txBody>
      </p:sp>
      <p:cxnSp>
        <p:nvCxnSpPr>
          <p:cNvPr id="14" name="Straight Connector 13"/>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2"/>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75285" y="981050"/>
            <a:ext cx="2907030" cy="2400657"/>
          </a:xfrm>
          <a:prstGeom prst="rect">
            <a:avLst/>
          </a:prstGeom>
          <a:noFill/>
        </p:spPr>
        <p:txBody>
          <a:bodyPr wrap="square" rtlCol="0">
            <a:spAutoFit/>
          </a:bodyPr>
          <a:lstStyle/>
          <a:p>
            <a:r>
              <a:rPr lang="ru-RU" sz="1200" dirty="0"/>
              <a:t>Выписать и послать </a:t>
            </a:r>
            <a:r>
              <a:rPr lang="ru-RU" sz="1200" dirty="0" smtClean="0"/>
              <a:t>чек: </a:t>
            </a:r>
            <a:endParaRPr lang="ru-RU" sz="1200" dirty="0"/>
          </a:p>
          <a:p>
            <a:r>
              <a:rPr lang="en-US" sz="1200" dirty="0"/>
              <a:t>PCSBA</a:t>
            </a:r>
          </a:p>
          <a:p>
            <a:r>
              <a:rPr lang="en-US" sz="1200" dirty="0"/>
              <a:t>639 </a:t>
            </a:r>
            <a:r>
              <a:rPr lang="en-US" sz="1200" dirty="0" err="1"/>
              <a:t>Welland</a:t>
            </a:r>
            <a:r>
              <a:rPr lang="en-US" sz="1200" dirty="0"/>
              <a:t> Way</a:t>
            </a:r>
          </a:p>
          <a:p>
            <a:r>
              <a:rPr lang="en-US" sz="1200" dirty="0"/>
              <a:t>West Sacramento, CA </a:t>
            </a:r>
            <a:r>
              <a:rPr lang="en-US" sz="1200" dirty="0" smtClean="0"/>
              <a:t>95605</a:t>
            </a:r>
            <a:endParaRPr lang="en-US" sz="1200" dirty="0"/>
          </a:p>
          <a:p>
            <a:r>
              <a:rPr lang="ru-RU" sz="1000" dirty="0"/>
              <a:t>В графе </a:t>
            </a:r>
            <a:r>
              <a:rPr lang="en-US" sz="1000" dirty="0"/>
              <a:t>For </a:t>
            </a:r>
            <a:r>
              <a:rPr lang="ru-RU" sz="1000" dirty="0" smtClean="0"/>
              <a:t>указать </a:t>
            </a:r>
            <a:r>
              <a:rPr lang="ru-RU" sz="1000" dirty="0"/>
              <a:t>«</a:t>
            </a:r>
            <a:r>
              <a:rPr lang="en-US" sz="1000" dirty="0"/>
              <a:t>For Paradise fire victims»</a:t>
            </a:r>
          </a:p>
          <a:p>
            <a:endParaRPr lang="en-US" sz="1200" dirty="0"/>
          </a:p>
          <a:p>
            <a:r>
              <a:rPr lang="ru-RU" sz="1200" dirty="0" smtClean="0"/>
              <a:t>Пожертвовать </a:t>
            </a:r>
            <a:r>
              <a:rPr lang="ru-RU" sz="1200" dirty="0"/>
              <a:t>онлайн </a:t>
            </a:r>
            <a:r>
              <a:rPr lang="ru-RU" sz="1200" dirty="0" smtClean="0"/>
              <a:t>через вебсайт </a:t>
            </a:r>
            <a:r>
              <a:rPr lang="ru-RU" sz="1200" dirty="0"/>
              <a:t>Объединения - </a:t>
            </a:r>
            <a:r>
              <a:rPr lang="en-US" sz="1200" dirty="0"/>
              <a:t>https</a:t>
            </a:r>
            <a:r>
              <a:rPr lang="en-US" sz="1200" dirty="0" smtClean="0"/>
              <a:t>://pcsba.com</a:t>
            </a:r>
            <a:r>
              <a:rPr lang="ru-RU" sz="1200" dirty="0" smtClean="0"/>
              <a:t>, раздел О нас – Пожертвования – Пожертвования на общие нужды.</a:t>
            </a:r>
            <a:endParaRPr lang="ru-RU" sz="1200" dirty="0"/>
          </a:p>
          <a:p>
            <a:r>
              <a:rPr lang="ru-RU" sz="1000" dirty="0" smtClean="0"/>
              <a:t>В графе Комментарии указать «</a:t>
            </a:r>
            <a:r>
              <a:rPr lang="en-US" sz="1000" dirty="0" smtClean="0"/>
              <a:t>For Paradise fire victims»</a:t>
            </a:r>
          </a:p>
          <a:p>
            <a:endParaRPr lang="en-US" sz="1200" dirty="0"/>
          </a:p>
        </p:txBody>
      </p:sp>
      <p:sp>
        <p:nvSpPr>
          <p:cNvPr id="21" name="Text Placeholder 41"/>
          <p:cNvSpPr>
            <a:spLocks noGrp="1"/>
          </p:cNvSpPr>
          <p:nvPr>
            <p:ph type="body" sz="quarter" idx="31"/>
          </p:nvPr>
        </p:nvSpPr>
        <p:spPr>
          <a:xfrm>
            <a:off x="304800" y="3381706"/>
            <a:ext cx="2876550" cy="428599"/>
          </a:xfrm>
        </p:spPr>
        <p:txBody>
          <a:bodyPr/>
          <a:lstStyle/>
          <a:p>
            <a:pPr marL="0" lvl="0" indent="0" algn="ctr">
              <a:buNone/>
            </a:pPr>
            <a:r>
              <a:rPr lang="ru-RU" sz="1200" b="1" dirty="0" smtClean="0"/>
              <a:t>ПОЛУЧИТЬ</a:t>
            </a:r>
            <a:br>
              <a:rPr lang="ru-RU" sz="1200" b="1" dirty="0" smtClean="0"/>
            </a:br>
            <a:r>
              <a:rPr lang="ru-RU" sz="1200" b="1" dirty="0" smtClean="0"/>
              <a:t>БОЛЬШЕ ИНФОРМАЦИИ</a:t>
            </a:r>
            <a:endParaRPr lang="en-US" sz="1200" dirty="0"/>
          </a:p>
        </p:txBody>
      </p:sp>
      <p:sp>
        <p:nvSpPr>
          <p:cNvPr id="7" name="TextBox 6"/>
          <p:cNvSpPr txBox="1"/>
          <p:nvPr/>
        </p:nvSpPr>
        <p:spPr>
          <a:xfrm>
            <a:off x="398145" y="3905557"/>
            <a:ext cx="3007995" cy="3600986"/>
          </a:xfrm>
          <a:prstGeom prst="rect">
            <a:avLst/>
          </a:prstGeom>
          <a:noFill/>
        </p:spPr>
        <p:txBody>
          <a:bodyPr wrap="square" rtlCol="0">
            <a:spAutoFit/>
          </a:bodyPr>
          <a:lstStyle/>
          <a:p>
            <a:pPr lvl="0"/>
            <a:r>
              <a:rPr lang="ru-RU" sz="1200" dirty="0"/>
              <a:t>Николай </a:t>
            </a:r>
            <a:r>
              <a:rPr lang="ru-RU" sz="1200" dirty="0" err="1"/>
              <a:t>Квач</a:t>
            </a:r>
            <a:r>
              <a:rPr lang="ru-RU" sz="1200" dirty="0"/>
              <a:t> – (916) 706-8990</a:t>
            </a:r>
            <a:endParaRPr lang="en-US" sz="1200" dirty="0"/>
          </a:p>
          <a:p>
            <a:pPr lvl="0"/>
            <a:r>
              <a:rPr lang="ru-RU" sz="1200" dirty="0"/>
              <a:t>Михаил Авраменко – (916) </a:t>
            </a:r>
            <a:r>
              <a:rPr lang="ru-RU" sz="1200" dirty="0" smtClean="0"/>
              <a:t>616-0919</a:t>
            </a:r>
          </a:p>
          <a:p>
            <a:pPr lvl="0"/>
            <a:endParaRPr lang="ru-RU" sz="1200" dirty="0"/>
          </a:p>
          <a:p>
            <a:pPr lvl="0"/>
            <a:r>
              <a:rPr lang="ru-RU" sz="1200" b="1" dirty="0" smtClean="0"/>
              <a:t>ИЛИ</a:t>
            </a:r>
          </a:p>
          <a:p>
            <a:pPr lvl="0"/>
            <a:endParaRPr lang="ru-RU" sz="1200" dirty="0"/>
          </a:p>
          <a:p>
            <a:r>
              <a:rPr lang="en-US" sz="1200" b="1" i="1" dirty="0"/>
              <a:t>Neighborhood Church</a:t>
            </a:r>
            <a:endParaRPr lang="en-US" sz="1200" dirty="0"/>
          </a:p>
          <a:p>
            <a:r>
              <a:rPr lang="en-US" sz="1200" dirty="0"/>
              <a:t>Lead Pastor Andrew Burchett</a:t>
            </a:r>
          </a:p>
          <a:p>
            <a:r>
              <a:rPr lang="en-US" sz="1200" dirty="0"/>
              <a:t>2801 Notre Dame Blvd. </a:t>
            </a:r>
          </a:p>
          <a:p>
            <a:r>
              <a:rPr lang="en-US" sz="1200" dirty="0"/>
              <a:t>Chico, Ca 95928</a:t>
            </a:r>
          </a:p>
          <a:p>
            <a:r>
              <a:rPr lang="en-US" sz="1200" dirty="0" smtClean="0"/>
              <a:t>530-343-6006</a:t>
            </a:r>
            <a:endParaRPr lang="ru-RU" sz="1200" dirty="0" smtClean="0"/>
          </a:p>
          <a:p>
            <a:endParaRPr lang="ru-RU" sz="1200" dirty="0"/>
          </a:p>
          <a:p>
            <a:r>
              <a:rPr lang="en-US" sz="1200" b="1" dirty="0"/>
              <a:t>Hope Crisis Response Network</a:t>
            </a:r>
            <a:r>
              <a:rPr lang="en-US" sz="1200" dirty="0"/>
              <a:t/>
            </a:r>
            <a:br>
              <a:rPr lang="en-US" sz="1200" dirty="0"/>
            </a:br>
            <a:r>
              <a:rPr lang="en-US" sz="1200" dirty="0"/>
              <a:t>Kevin Cox</a:t>
            </a:r>
            <a:br>
              <a:rPr lang="en-US" sz="1200" dirty="0"/>
            </a:br>
            <a:r>
              <a:rPr lang="en-US" sz="1200" dirty="0"/>
              <a:t>P.O. Box 967</a:t>
            </a:r>
            <a:br>
              <a:rPr lang="en-US" sz="1200" dirty="0"/>
            </a:br>
            <a:r>
              <a:rPr lang="en-US" sz="1200" dirty="0"/>
              <a:t>Middletown, CA 95461</a:t>
            </a:r>
          </a:p>
          <a:p>
            <a:r>
              <a:rPr lang="en-US" sz="1200" dirty="0"/>
              <a:t>E-mail: kevin@hern.info</a:t>
            </a:r>
            <a:br>
              <a:rPr lang="en-US" sz="1200" dirty="0"/>
            </a:br>
            <a:r>
              <a:rPr lang="en-US" sz="1200" dirty="0"/>
              <a:t>www.hern.info</a:t>
            </a:r>
          </a:p>
          <a:p>
            <a:endParaRPr lang="en-US" sz="1200" dirty="0"/>
          </a:p>
          <a:p>
            <a:endParaRPr lang="en-US" sz="1200" dirty="0"/>
          </a:p>
        </p:txBody>
      </p:sp>
      <p:sp>
        <p:nvSpPr>
          <p:cNvPr id="35" name="Text Placeholder 41"/>
          <p:cNvSpPr>
            <a:spLocks noGrp="1"/>
          </p:cNvSpPr>
          <p:nvPr>
            <p:ph type="body" sz="quarter" idx="31"/>
          </p:nvPr>
        </p:nvSpPr>
        <p:spPr>
          <a:xfrm>
            <a:off x="3684270" y="552451"/>
            <a:ext cx="2800350" cy="428599"/>
          </a:xfrm>
        </p:spPr>
        <p:txBody>
          <a:bodyPr/>
          <a:lstStyle/>
          <a:p>
            <a:pPr marL="0" lvl="0" indent="0">
              <a:buNone/>
            </a:pPr>
            <a:r>
              <a:rPr lang="ru-RU" sz="1200" b="1" dirty="0"/>
              <a:t>МАТЕРИАЛЬНАЯ</a:t>
            </a:r>
            <a:r>
              <a:rPr lang="ru-RU" b="1" dirty="0"/>
              <a:t> </a:t>
            </a:r>
            <a:r>
              <a:rPr lang="ru-RU" sz="1200" b="1" dirty="0" smtClean="0"/>
              <a:t>ПОМОЩЬ – ПОЖЕРТВОВАНИЯ</a:t>
            </a:r>
            <a:endParaRPr lang="en-US" sz="1200" dirty="0"/>
          </a:p>
        </p:txBody>
      </p:sp>
      <p:cxnSp>
        <p:nvCxnSpPr>
          <p:cNvPr id="36" name="Straight Connector 35"/>
          <p:cNvCxnSpPr/>
          <p:nvPr/>
        </p:nvCxnSpPr>
        <p:spPr>
          <a:xfrm>
            <a:off x="1014603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2"/>
          <p:cNvCxnSpPr/>
          <p:nvPr/>
        </p:nvCxnSpPr>
        <p:spPr>
          <a:xfrm>
            <a:off x="676275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754755" y="981050"/>
            <a:ext cx="2907030" cy="2400657"/>
          </a:xfrm>
          <a:prstGeom prst="rect">
            <a:avLst/>
          </a:prstGeom>
          <a:noFill/>
        </p:spPr>
        <p:txBody>
          <a:bodyPr wrap="square" rtlCol="0">
            <a:spAutoFit/>
          </a:bodyPr>
          <a:lstStyle/>
          <a:p>
            <a:r>
              <a:rPr lang="ru-RU" sz="1200" dirty="0"/>
              <a:t>Выписать и послать </a:t>
            </a:r>
            <a:r>
              <a:rPr lang="ru-RU" sz="1200" dirty="0" smtClean="0"/>
              <a:t>чек: </a:t>
            </a:r>
            <a:endParaRPr lang="ru-RU" sz="1200" dirty="0"/>
          </a:p>
          <a:p>
            <a:r>
              <a:rPr lang="en-US" sz="1200" dirty="0"/>
              <a:t>PCSBA</a:t>
            </a:r>
          </a:p>
          <a:p>
            <a:r>
              <a:rPr lang="en-US" sz="1200" dirty="0"/>
              <a:t>639 </a:t>
            </a:r>
            <a:r>
              <a:rPr lang="en-US" sz="1200" dirty="0" err="1"/>
              <a:t>Welland</a:t>
            </a:r>
            <a:r>
              <a:rPr lang="en-US" sz="1200" dirty="0"/>
              <a:t> Way</a:t>
            </a:r>
          </a:p>
          <a:p>
            <a:r>
              <a:rPr lang="en-US" sz="1200" dirty="0"/>
              <a:t>West Sacramento, CA </a:t>
            </a:r>
            <a:r>
              <a:rPr lang="en-US" sz="1200" dirty="0" smtClean="0"/>
              <a:t>95605</a:t>
            </a:r>
            <a:endParaRPr lang="en-US" sz="1200" dirty="0"/>
          </a:p>
          <a:p>
            <a:r>
              <a:rPr lang="ru-RU" sz="1000" dirty="0"/>
              <a:t>В графе </a:t>
            </a:r>
            <a:r>
              <a:rPr lang="en-US" sz="1000" dirty="0"/>
              <a:t>For </a:t>
            </a:r>
            <a:r>
              <a:rPr lang="ru-RU" sz="1000" dirty="0" smtClean="0"/>
              <a:t>указать </a:t>
            </a:r>
            <a:r>
              <a:rPr lang="ru-RU" sz="1000" dirty="0"/>
              <a:t>«</a:t>
            </a:r>
            <a:r>
              <a:rPr lang="en-US" sz="1000" dirty="0"/>
              <a:t>For Paradise fire victims»</a:t>
            </a:r>
          </a:p>
          <a:p>
            <a:endParaRPr lang="en-US" sz="1200" dirty="0"/>
          </a:p>
          <a:p>
            <a:r>
              <a:rPr lang="ru-RU" sz="1200" dirty="0" smtClean="0"/>
              <a:t>Пожертвовать </a:t>
            </a:r>
            <a:r>
              <a:rPr lang="ru-RU" sz="1200" dirty="0"/>
              <a:t>онлайн </a:t>
            </a:r>
            <a:r>
              <a:rPr lang="ru-RU" sz="1200" dirty="0" smtClean="0"/>
              <a:t>через вебсайт </a:t>
            </a:r>
            <a:r>
              <a:rPr lang="ru-RU" sz="1200" dirty="0"/>
              <a:t>Объединения - </a:t>
            </a:r>
            <a:r>
              <a:rPr lang="en-US" sz="1200" dirty="0"/>
              <a:t>https</a:t>
            </a:r>
            <a:r>
              <a:rPr lang="en-US" sz="1200" dirty="0" smtClean="0"/>
              <a:t>://pcsba.com</a:t>
            </a:r>
            <a:r>
              <a:rPr lang="ru-RU" sz="1200" dirty="0" smtClean="0"/>
              <a:t>, раздел О нас – Пожертвования – Пожертвования на общие нужды.</a:t>
            </a:r>
            <a:endParaRPr lang="ru-RU" sz="1200" dirty="0"/>
          </a:p>
          <a:p>
            <a:r>
              <a:rPr lang="ru-RU" sz="1000" dirty="0" smtClean="0"/>
              <a:t>В графе Комментарии указать «</a:t>
            </a:r>
            <a:r>
              <a:rPr lang="en-US" sz="1000" dirty="0" smtClean="0"/>
              <a:t>For Paradise fire victims»</a:t>
            </a:r>
          </a:p>
          <a:p>
            <a:endParaRPr lang="en-US" sz="1200" dirty="0"/>
          </a:p>
        </p:txBody>
      </p:sp>
      <p:sp>
        <p:nvSpPr>
          <p:cNvPr id="39" name="Text Placeholder 41"/>
          <p:cNvSpPr>
            <a:spLocks noGrp="1"/>
          </p:cNvSpPr>
          <p:nvPr>
            <p:ph type="body" sz="quarter" idx="31"/>
          </p:nvPr>
        </p:nvSpPr>
        <p:spPr>
          <a:xfrm>
            <a:off x="3684270" y="3381706"/>
            <a:ext cx="2876550" cy="428599"/>
          </a:xfrm>
        </p:spPr>
        <p:txBody>
          <a:bodyPr/>
          <a:lstStyle/>
          <a:p>
            <a:pPr marL="0" lvl="0" indent="0" algn="ctr">
              <a:buNone/>
            </a:pPr>
            <a:r>
              <a:rPr lang="ru-RU" sz="1200" b="1" dirty="0" smtClean="0"/>
              <a:t>ПОЛУЧИТЬ</a:t>
            </a:r>
            <a:br>
              <a:rPr lang="ru-RU" sz="1200" b="1" dirty="0" smtClean="0"/>
            </a:br>
            <a:r>
              <a:rPr lang="ru-RU" sz="1200" b="1" dirty="0" smtClean="0"/>
              <a:t>БОЛЬШЕ ИНФОРМАЦИИ</a:t>
            </a:r>
            <a:endParaRPr lang="en-US" sz="1200" dirty="0"/>
          </a:p>
        </p:txBody>
      </p:sp>
      <p:sp>
        <p:nvSpPr>
          <p:cNvPr id="40" name="TextBox 39"/>
          <p:cNvSpPr txBox="1"/>
          <p:nvPr/>
        </p:nvSpPr>
        <p:spPr>
          <a:xfrm>
            <a:off x="3777615" y="3905557"/>
            <a:ext cx="3007995" cy="3600986"/>
          </a:xfrm>
          <a:prstGeom prst="rect">
            <a:avLst/>
          </a:prstGeom>
          <a:noFill/>
        </p:spPr>
        <p:txBody>
          <a:bodyPr wrap="square" rtlCol="0">
            <a:spAutoFit/>
          </a:bodyPr>
          <a:lstStyle/>
          <a:p>
            <a:pPr lvl="0"/>
            <a:r>
              <a:rPr lang="ru-RU" sz="1200" dirty="0"/>
              <a:t>Николай </a:t>
            </a:r>
            <a:r>
              <a:rPr lang="ru-RU" sz="1200" dirty="0" err="1"/>
              <a:t>Квач</a:t>
            </a:r>
            <a:r>
              <a:rPr lang="ru-RU" sz="1200" dirty="0"/>
              <a:t> – (916) 706-8990</a:t>
            </a:r>
            <a:endParaRPr lang="en-US" sz="1200" dirty="0"/>
          </a:p>
          <a:p>
            <a:pPr lvl="0"/>
            <a:r>
              <a:rPr lang="ru-RU" sz="1200" dirty="0"/>
              <a:t>Михаил Авраменко – (916) </a:t>
            </a:r>
            <a:r>
              <a:rPr lang="ru-RU" sz="1200" dirty="0" smtClean="0"/>
              <a:t>616-0919</a:t>
            </a:r>
          </a:p>
          <a:p>
            <a:pPr lvl="0"/>
            <a:endParaRPr lang="ru-RU" sz="1200" dirty="0"/>
          </a:p>
          <a:p>
            <a:pPr lvl="0"/>
            <a:r>
              <a:rPr lang="ru-RU" sz="1200" b="1" dirty="0" smtClean="0"/>
              <a:t>ИЛИ</a:t>
            </a:r>
          </a:p>
          <a:p>
            <a:pPr lvl="0"/>
            <a:endParaRPr lang="ru-RU" sz="1200" dirty="0"/>
          </a:p>
          <a:p>
            <a:r>
              <a:rPr lang="en-US" sz="1200" b="1" i="1" dirty="0"/>
              <a:t>Neighborhood Church</a:t>
            </a:r>
            <a:endParaRPr lang="en-US" sz="1200" dirty="0"/>
          </a:p>
          <a:p>
            <a:r>
              <a:rPr lang="en-US" sz="1200" dirty="0"/>
              <a:t>Lead Pastor Andrew Burchett</a:t>
            </a:r>
          </a:p>
          <a:p>
            <a:r>
              <a:rPr lang="en-US" sz="1200" dirty="0"/>
              <a:t>2801 Notre Dame Blvd. </a:t>
            </a:r>
          </a:p>
          <a:p>
            <a:r>
              <a:rPr lang="en-US" sz="1200" dirty="0"/>
              <a:t>Chico, Ca 95928</a:t>
            </a:r>
          </a:p>
          <a:p>
            <a:r>
              <a:rPr lang="en-US" sz="1200" dirty="0" smtClean="0"/>
              <a:t>530-343-6006</a:t>
            </a:r>
            <a:endParaRPr lang="ru-RU" sz="1200" dirty="0" smtClean="0"/>
          </a:p>
          <a:p>
            <a:endParaRPr lang="ru-RU" sz="1200" dirty="0"/>
          </a:p>
          <a:p>
            <a:r>
              <a:rPr lang="en-US" sz="1200" b="1" dirty="0"/>
              <a:t>Hope Crisis Response Network</a:t>
            </a:r>
            <a:r>
              <a:rPr lang="en-US" sz="1200" dirty="0"/>
              <a:t/>
            </a:r>
            <a:br>
              <a:rPr lang="en-US" sz="1200" dirty="0"/>
            </a:br>
            <a:r>
              <a:rPr lang="en-US" sz="1200" dirty="0"/>
              <a:t>Kevin Cox</a:t>
            </a:r>
            <a:br>
              <a:rPr lang="en-US" sz="1200" dirty="0"/>
            </a:br>
            <a:r>
              <a:rPr lang="en-US" sz="1200" dirty="0"/>
              <a:t>P.O. Box 967</a:t>
            </a:r>
            <a:br>
              <a:rPr lang="en-US" sz="1200" dirty="0"/>
            </a:br>
            <a:r>
              <a:rPr lang="en-US" sz="1200" dirty="0"/>
              <a:t>Middletown, CA 95461</a:t>
            </a:r>
          </a:p>
          <a:p>
            <a:r>
              <a:rPr lang="en-US" sz="1200" dirty="0"/>
              <a:t>E-mail: kevin@hern.info</a:t>
            </a:r>
            <a:br>
              <a:rPr lang="en-US" sz="1200" dirty="0"/>
            </a:br>
            <a:r>
              <a:rPr lang="en-US" sz="1200" dirty="0"/>
              <a:t>www.hern.info</a:t>
            </a:r>
          </a:p>
          <a:p>
            <a:endParaRPr lang="en-US" sz="1200" dirty="0"/>
          </a:p>
          <a:p>
            <a:endParaRPr lang="en-US" sz="1200" dirty="0"/>
          </a:p>
        </p:txBody>
      </p:sp>
      <p:sp>
        <p:nvSpPr>
          <p:cNvPr id="48" name="Text Placeholder 41"/>
          <p:cNvSpPr>
            <a:spLocks noGrp="1"/>
          </p:cNvSpPr>
          <p:nvPr>
            <p:ph type="body" sz="quarter" idx="31"/>
          </p:nvPr>
        </p:nvSpPr>
        <p:spPr>
          <a:xfrm>
            <a:off x="6998969" y="552451"/>
            <a:ext cx="2800350" cy="428599"/>
          </a:xfrm>
        </p:spPr>
        <p:txBody>
          <a:bodyPr/>
          <a:lstStyle/>
          <a:p>
            <a:pPr marL="0" lvl="0" indent="0">
              <a:buNone/>
            </a:pPr>
            <a:r>
              <a:rPr lang="ru-RU" sz="1200" b="1" dirty="0"/>
              <a:t>МАТЕРИАЛЬНАЯ</a:t>
            </a:r>
            <a:r>
              <a:rPr lang="ru-RU" b="1" dirty="0"/>
              <a:t> </a:t>
            </a:r>
            <a:r>
              <a:rPr lang="ru-RU" sz="1200" b="1" dirty="0" smtClean="0"/>
              <a:t>ПОМОЩЬ – ПОЖЕРТВОВАНИЯ</a:t>
            </a:r>
            <a:endParaRPr lang="en-US" sz="1200" dirty="0"/>
          </a:p>
        </p:txBody>
      </p:sp>
      <p:cxnSp>
        <p:nvCxnSpPr>
          <p:cNvPr id="49" name="Straight Connector 48"/>
          <p:cNvCxnSpPr/>
          <p:nvPr/>
        </p:nvCxnSpPr>
        <p:spPr>
          <a:xfrm>
            <a:off x="13536929"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50" name="Straight Connector 2"/>
          <p:cNvCxnSpPr/>
          <p:nvPr/>
        </p:nvCxnSpPr>
        <p:spPr>
          <a:xfrm>
            <a:off x="10153649"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069454" y="981050"/>
            <a:ext cx="2907030" cy="2400657"/>
          </a:xfrm>
          <a:prstGeom prst="rect">
            <a:avLst/>
          </a:prstGeom>
          <a:noFill/>
        </p:spPr>
        <p:txBody>
          <a:bodyPr wrap="square" rtlCol="0">
            <a:spAutoFit/>
          </a:bodyPr>
          <a:lstStyle/>
          <a:p>
            <a:r>
              <a:rPr lang="ru-RU" sz="1200" dirty="0"/>
              <a:t>Выписать и послать </a:t>
            </a:r>
            <a:r>
              <a:rPr lang="ru-RU" sz="1200" dirty="0" smtClean="0"/>
              <a:t>чек: </a:t>
            </a:r>
            <a:endParaRPr lang="ru-RU" sz="1200" dirty="0"/>
          </a:p>
          <a:p>
            <a:r>
              <a:rPr lang="en-US" sz="1200" dirty="0"/>
              <a:t>PCSBA</a:t>
            </a:r>
          </a:p>
          <a:p>
            <a:r>
              <a:rPr lang="en-US" sz="1200" dirty="0"/>
              <a:t>639 </a:t>
            </a:r>
            <a:r>
              <a:rPr lang="en-US" sz="1200" dirty="0" err="1"/>
              <a:t>Welland</a:t>
            </a:r>
            <a:r>
              <a:rPr lang="en-US" sz="1200" dirty="0"/>
              <a:t> Way</a:t>
            </a:r>
          </a:p>
          <a:p>
            <a:r>
              <a:rPr lang="en-US" sz="1200" dirty="0"/>
              <a:t>West Sacramento, CA </a:t>
            </a:r>
            <a:r>
              <a:rPr lang="en-US" sz="1200" dirty="0" smtClean="0"/>
              <a:t>95605</a:t>
            </a:r>
            <a:endParaRPr lang="en-US" sz="1200" dirty="0"/>
          </a:p>
          <a:p>
            <a:r>
              <a:rPr lang="ru-RU" sz="1000" dirty="0"/>
              <a:t>В графе </a:t>
            </a:r>
            <a:r>
              <a:rPr lang="en-US" sz="1000" dirty="0"/>
              <a:t>For </a:t>
            </a:r>
            <a:r>
              <a:rPr lang="ru-RU" sz="1000" dirty="0" smtClean="0"/>
              <a:t>указать </a:t>
            </a:r>
            <a:r>
              <a:rPr lang="ru-RU" sz="1000" dirty="0"/>
              <a:t>«</a:t>
            </a:r>
            <a:r>
              <a:rPr lang="en-US" sz="1000" dirty="0"/>
              <a:t>For Paradise fire victims»</a:t>
            </a:r>
          </a:p>
          <a:p>
            <a:endParaRPr lang="en-US" sz="1200" dirty="0"/>
          </a:p>
          <a:p>
            <a:r>
              <a:rPr lang="ru-RU" sz="1200" dirty="0" smtClean="0"/>
              <a:t>Пожертвовать </a:t>
            </a:r>
            <a:r>
              <a:rPr lang="ru-RU" sz="1200" dirty="0"/>
              <a:t>онлайн </a:t>
            </a:r>
            <a:r>
              <a:rPr lang="ru-RU" sz="1200" dirty="0" smtClean="0"/>
              <a:t>через вебсайт </a:t>
            </a:r>
            <a:r>
              <a:rPr lang="ru-RU" sz="1200" dirty="0"/>
              <a:t>Объединения - </a:t>
            </a:r>
            <a:r>
              <a:rPr lang="en-US" sz="1200" dirty="0"/>
              <a:t>https</a:t>
            </a:r>
            <a:r>
              <a:rPr lang="en-US" sz="1200" dirty="0" smtClean="0"/>
              <a:t>://pcsba.com</a:t>
            </a:r>
            <a:r>
              <a:rPr lang="ru-RU" sz="1200" dirty="0" smtClean="0"/>
              <a:t>, раздел О нас – Пожертвования – Пожертвования на общие нужды.</a:t>
            </a:r>
            <a:endParaRPr lang="ru-RU" sz="1200" dirty="0"/>
          </a:p>
          <a:p>
            <a:r>
              <a:rPr lang="ru-RU" sz="1000" dirty="0" smtClean="0"/>
              <a:t>В графе Комментарии указать «</a:t>
            </a:r>
            <a:r>
              <a:rPr lang="en-US" sz="1000" dirty="0" smtClean="0"/>
              <a:t>For Paradise fire victims»</a:t>
            </a:r>
          </a:p>
          <a:p>
            <a:endParaRPr lang="en-US" sz="1200" dirty="0"/>
          </a:p>
        </p:txBody>
      </p:sp>
      <p:sp>
        <p:nvSpPr>
          <p:cNvPr id="52" name="Text Placeholder 41"/>
          <p:cNvSpPr>
            <a:spLocks noGrp="1"/>
          </p:cNvSpPr>
          <p:nvPr>
            <p:ph type="body" sz="quarter" idx="31"/>
          </p:nvPr>
        </p:nvSpPr>
        <p:spPr>
          <a:xfrm>
            <a:off x="6998969" y="3381706"/>
            <a:ext cx="2876550" cy="428599"/>
          </a:xfrm>
        </p:spPr>
        <p:txBody>
          <a:bodyPr/>
          <a:lstStyle/>
          <a:p>
            <a:pPr marL="0" lvl="0" indent="0" algn="ctr">
              <a:buNone/>
            </a:pPr>
            <a:r>
              <a:rPr lang="ru-RU" sz="1200" b="1" dirty="0" smtClean="0"/>
              <a:t>ПОЛУЧИТЬ</a:t>
            </a:r>
            <a:br>
              <a:rPr lang="ru-RU" sz="1200" b="1" dirty="0" smtClean="0"/>
            </a:br>
            <a:r>
              <a:rPr lang="ru-RU" sz="1200" b="1" dirty="0" smtClean="0"/>
              <a:t>БОЛЬШЕ ИНФОРМАЦИИ</a:t>
            </a:r>
            <a:endParaRPr lang="en-US" sz="1200" dirty="0"/>
          </a:p>
        </p:txBody>
      </p:sp>
      <p:sp>
        <p:nvSpPr>
          <p:cNvPr id="53" name="TextBox 52"/>
          <p:cNvSpPr txBox="1"/>
          <p:nvPr/>
        </p:nvSpPr>
        <p:spPr>
          <a:xfrm>
            <a:off x="7092314" y="3905557"/>
            <a:ext cx="3007995" cy="3600986"/>
          </a:xfrm>
          <a:prstGeom prst="rect">
            <a:avLst/>
          </a:prstGeom>
          <a:noFill/>
        </p:spPr>
        <p:txBody>
          <a:bodyPr wrap="square" rtlCol="0">
            <a:spAutoFit/>
          </a:bodyPr>
          <a:lstStyle/>
          <a:p>
            <a:pPr lvl="0"/>
            <a:r>
              <a:rPr lang="ru-RU" sz="1200" dirty="0"/>
              <a:t>Николай </a:t>
            </a:r>
            <a:r>
              <a:rPr lang="ru-RU" sz="1200" dirty="0" err="1"/>
              <a:t>Квач</a:t>
            </a:r>
            <a:r>
              <a:rPr lang="ru-RU" sz="1200" dirty="0"/>
              <a:t> – (916) 706-8990</a:t>
            </a:r>
            <a:endParaRPr lang="en-US" sz="1200" dirty="0"/>
          </a:p>
          <a:p>
            <a:pPr lvl="0"/>
            <a:r>
              <a:rPr lang="ru-RU" sz="1200" dirty="0"/>
              <a:t>Михаил Авраменко – (916) </a:t>
            </a:r>
            <a:r>
              <a:rPr lang="ru-RU" sz="1200" dirty="0" smtClean="0"/>
              <a:t>616-0919</a:t>
            </a:r>
          </a:p>
          <a:p>
            <a:pPr lvl="0"/>
            <a:endParaRPr lang="ru-RU" sz="1200" dirty="0"/>
          </a:p>
          <a:p>
            <a:pPr lvl="0"/>
            <a:r>
              <a:rPr lang="ru-RU" sz="1200" b="1" dirty="0" smtClean="0"/>
              <a:t>ИЛИ</a:t>
            </a:r>
          </a:p>
          <a:p>
            <a:pPr lvl="0"/>
            <a:endParaRPr lang="ru-RU" sz="1200" dirty="0"/>
          </a:p>
          <a:p>
            <a:r>
              <a:rPr lang="en-US" sz="1200" b="1" i="1" dirty="0"/>
              <a:t>Neighborhood Church</a:t>
            </a:r>
            <a:endParaRPr lang="en-US" sz="1200" dirty="0"/>
          </a:p>
          <a:p>
            <a:r>
              <a:rPr lang="en-US" sz="1200" dirty="0"/>
              <a:t>Lead Pastor Andrew Burchett</a:t>
            </a:r>
          </a:p>
          <a:p>
            <a:r>
              <a:rPr lang="en-US" sz="1200" dirty="0"/>
              <a:t>2801 Notre Dame Blvd. </a:t>
            </a:r>
          </a:p>
          <a:p>
            <a:r>
              <a:rPr lang="en-US" sz="1200" dirty="0"/>
              <a:t>Chico, Ca 95928</a:t>
            </a:r>
          </a:p>
          <a:p>
            <a:r>
              <a:rPr lang="en-US" sz="1200" dirty="0" smtClean="0"/>
              <a:t>530-343-6006</a:t>
            </a:r>
            <a:endParaRPr lang="ru-RU" sz="1200" dirty="0" smtClean="0"/>
          </a:p>
          <a:p>
            <a:endParaRPr lang="ru-RU" sz="1200" dirty="0"/>
          </a:p>
          <a:p>
            <a:r>
              <a:rPr lang="en-US" sz="1200" b="1" dirty="0"/>
              <a:t>Hope Crisis Response Network</a:t>
            </a:r>
            <a:r>
              <a:rPr lang="en-US" sz="1200" dirty="0"/>
              <a:t/>
            </a:r>
            <a:br>
              <a:rPr lang="en-US" sz="1200" dirty="0"/>
            </a:br>
            <a:r>
              <a:rPr lang="en-US" sz="1200" dirty="0"/>
              <a:t>Kevin Cox</a:t>
            </a:r>
            <a:br>
              <a:rPr lang="en-US" sz="1200" dirty="0"/>
            </a:br>
            <a:r>
              <a:rPr lang="en-US" sz="1200" dirty="0"/>
              <a:t>P.O. Box 967</a:t>
            </a:r>
            <a:br>
              <a:rPr lang="en-US" sz="1200" dirty="0"/>
            </a:br>
            <a:r>
              <a:rPr lang="en-US" sz="1200" dirty="0"/>
              <a:t>Middletown, CA 95461</a:t>
            </a:r>
          </a:p>
          <a:p>
            <a:r>
              <a:rPr lang="en-US" sz="1200" dirty="0"/>
              <a:t>E-mail: kevin@hern.info</a:t>
            </a:r>
            <a:br>
              <a:rPr lang="en-US" sz="1200" dirty="0"/>
            </a:br>
            <a:r>
              <a:rPr lang="en-US" sz="1200" dirty="0"/>
              <a:t>www.hern.info</a:t>
            </a:r>
          </a:p>
          <a:p>
            <a:endParaRPr lang="en-US" sz="1200" dirty="0"/>
          </a:p>
          <a:p>
            <a:endParaRPr lang="en-US" sz="1200" dirty="0"/>
          </a:p>
        </p:txBody>
      </p: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vel Brochure 11 x 8.5">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RedBlutri.potx" id="{4977B726-3B8F-42AA-A775-DA2013E2240D}" vid="{DC246A5D-CD36-402A-887F-BF1606EB8D32}"/>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E3E96A-01FB-48BF-BFE3-D012C9377E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1855C1A-AC47-4549-B0AC-CEFDEB735B56}">
  <ds:schemaRefs>
    <ds:schemaRef ds:uri="http://schemas.microsoft.com/office/2006/documentManagement/types"/>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 ds:uri="http://purl.org/dc/terms/"/>
    <ds:schemaRef ds:uri="http://purl.org/dc/elements/1.1/"/>
    <ds:schemaRef ds:uri="http://purl.org/dc/dcmitype/"/>
  </ds:schemaRefs>
</ds:datastoreItem>
</file>

<file path=customXml/itemProps3.xml><?xml version="1.0" encoding="utf-8"?>
<ds:datastoreItem xmlns:ds="http://schemas.openxmlformats.org/officeDocument/2006/customXml" ds:itemID="{2C442E11-7072-4076-89FF-444E132B8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627</Words>
  <Application>Microsoft Office PowerPoint</Application>
  <PresentationFormat>Custom</PresentationFormat>
  <Paragraphs>113</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Constantia</vt:lpstr>
      <vt:lpstr>Travel Brochure 11 x 8.5</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2013-07-31T18:38:59Z</dcterms:created>
  <dcterms:modified xsi:type="dcterms:W3CDTF">2018-11-24T20:23:47Z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